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65" r:id="rId4"/>
    <p:sldId id="264" r:id="rId5"/>
    <p:sldId id="266" r:id="rId6"/>
    <p:sldId id="267" r:id="rId7"/>
    <p:sldId id="268" r:id="rId8"/>
    <p:sldId id="269" r:id="rId9"/>
    <p:sldId id="270" r:id="rId10"/>
    <p:sldId id="281" r:id="rId11"/>
    <p:sldId id="275" r:id="rId12"/>
    <p:sldId id="276" r:id="rId13"/>
    <p:sldId id="277" r:id="rId14"/>
    <p:sldId id="280" r:id="rId15"/>
    <p:sldId id="272" r:id="rId16"/>
    <p:sldId id="282" r:id="rId17"/>
    <p:sldId id="283" r:id="rId18"/>
    <p:sldId id="285" r:id="rId19"/>
    <p:sldId id="286" r:id="rId20"/>
    <p:sldId id="287" r:id="rId21"/>
    <p:sldId id="290" r:id="rId22"/>
    <p:sldId id="289" r:id="rId23"/>
    <p:sldId id="271" r:id="rId24"/>
    <p:sldId id="278" r:id="rId25"/>
    <p:sldId id="279" r:id="rId26"/>
    <p:sldId id="288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E3DBE-DD5E-4FD0-98E8-BB37D039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C85F3D-A379-4216-8372-D7DBCDDCB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61F71D-4F43-4B22-BB12-5DCDE884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AE6C43-1CFC-4136-83E1-AC9E1251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394732-5F53-4764-BD78-9AC8A228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61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5D503-38E6-401E-BB3D-828B66A5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800429-0F3F-4806-9F02-CA5EB9D48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2CF34A-45F5-4ADF-BF7D-BD2D98F6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7DC391-EF45-4BC1-9286-2CCE2F32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30A2C9-9A8B-469D-9EF9-0AAD032A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99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F784D3-6FDF-4016-A3A8-A5F2B577F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1BCB6B-90DE-4BEE-BA54-684B89863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E02355-CF71-4E04-8AC5-0D748A93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6C04B-E1B1-4C99-9362-838C08AB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EA3A7C-973C-4C56-9D53-C7CC301F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48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39EC-6FB1-458E-8CB1-22375472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C676-6990-46DA-9DAE-6F94837B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0A4175-6E82-42FB-AC33-ADBF3978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207ACA-F668-4BDC-AEF3-289FBCAE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CE499F-6EFC-49C5-B43B-D81EDE04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1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94B55-E274-4A6B-8F66-D1F29FE3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693BA2-B4BA-4623-9029-D7F94D27D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8263CA-A867-4458-A433-A9C03E5F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2274D2-3443-492D-BD79-4E55FFC0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D449E8-90F6-42AF-8952-969A5D12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6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3EBA4-3AB2-4148-9C46-298604F5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F8B2AF-94EB-4069-A629-0792FA3FA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00D546-E24E-4080-9C87-A3F15438D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3E487C-7EBE-4B07-B67A-F284BE9F5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53321B-8174-45E8-B480-E8A8E38D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33EBC4-CBA5-4E4F-88B5-B691852E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28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0DF19-C3F6-4B8E-A714-54BA9D5D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EBD4EC-E7AD-4C08-8681-862CBE75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680C50-0403-4349-9404-2A8C46484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4116EA-208A-47A0-9DA2-E510583D2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22CB3D-6F06-42D2-8BB1-ECADFAC78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E7CADD-854D-48CB-98EF-FCA18374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4123DA2-714A-4D09-98F2-50423F93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F6BFA9E-985E-403A-8E42-763BBB46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8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F3E1D-0650-4823-A8BE-A613DFBF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CFBACB-84D6-4D3D-A61B-D5C28845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AC5F43-21E5-410D-A5D0-4C0E21C6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31EAAA-F041-4BBA-B1CF-0463EB94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4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7C4FF9-0D56-47E3-AF0D-41C7482E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A7126C-0B42-4EEE-BC83-C4246CFF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59E54-58A5-44BD-88A3-402317D0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439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DA0AF-1B36-4EE0-B5B0-992BD3A4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860B4B-42B3-466D-A518-8B14ADE46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3F4E6D-8A79-45A2-9520-F26075EE9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A484FF-D969-409F-9D3E-4726E54A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153E4D-43B7-415D-B6A2-AE18E7BD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052DB-E4EA-47CD-B48C-B45674FD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49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484DD-1484-4C60-8066-D45B6A42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442161-DDA1-4E80-B277-B530102E7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4649D8-10B1-4C98-B8EE-5D326469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AA2F14-2368-4D96-B0C5-63663D10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167F5-3E73-4535-8EC4-0C15FC05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475A44-E572-49A7-95FF-8A9025B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69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7B47A0B-80B3-4279-BE51-46214EC4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09BA8F-BE9F-4837-B60E-DEB6F7F67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1D7C4E-23D7-483C-ADEB-DF8A4420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E9E4D-963B-4E4A-8DCB-26112E143614}" type="datetimeFigureOut">
              <a:rPr lang="es-ES" smtClean="0"/>
              <a:t>12/04/2018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1FDE6-2158-424A-B755-8E7F66251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41DED2-9D4C-4F74-9E26-ACD4ECCC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16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4xh4ck5/hesidohackeado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github.com/houbbit/haveibeenpwne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4ll0k/Infoga" TargetMode="External"/><Relationship Id="rId5" Type="http://schemas.openxmlformats.org/officeDocument/2006/relationships/hyperlink" Target="https://www.fwhibbit.es/reconocimiento-pasivo-en-un-phishing" TargetMode="External"/><Relationship Id="rId10" Type="http://schemas.openxmlformats.org/officeDocument/2006/relationships/hyperlink" Target="https://github.com/gojhonny/InSpy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initstring/linkedin2usernam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83F26F-C55B-4A92-9AFF-4894D14E27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A4DBFEB2-B54D-4EA6-88EC-31FE52068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00" y="321734"/>
            <a:ext cx="2644312" cy="3597704"/>
          </a:xfrm>
          <a:prstGeom prst="rect">
            <a:avLst/>
          </a:prstGeom>
        </p:spPr>
      </p:pic>
      <p:pic>
        <p:nvPicPr>
          <p:cNvPr id="4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39E9C34E-F33E-46A4-B9C8-7C6B2F091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99" y="1060136"/>
            <a:ext cx="4479164" cy="22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5BB215-2480-43CF-A4C6-E197C188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b="1">
                <a:solidFill>
                  <a:schemeClr val="bg1"/>
                </a:solidFill>
              </a:rPr>
              <a:t>Reconocimiento pasivo en un phishing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55142C-1FB6-43B3-8A24-DDE0D5E5E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>
                <a:solidFill>
                  <a:schemeClr val="bg2"/>
                </a:solidFill>
              </a:rPr>
              <a:t>Nacho Brihuega Rodríguez (a.k.a n4xh4ck5)</a:t>
            </a:r>
          </a:p>
        </p:txBody>
      </p:sp>
    </p:spTree>
    <p:extLst>
      <p:ext uri="{BB962C8B-B14F-4D97-AF65-F5344CB8AC3E}">
        <p14:creationId xmlns:p14="http://schemas.microsoft.com/office/powerpoint/2010/main" val="63274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783102" y="1294032"/>
            <a:ext cx="430573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InSpy</a:t>
            </a:r>
            <a:r>
              <a:rPr lang="es-ES" sz="2400" dirty="0">
                <a:solidFill>
                  <a:schemeClr val="bg1"/>
                </a:solidFill>
              </a:rPr>
              <a:t> es una herramienta desarrollado en </a:t>
            </a:r>
            <a:r>
              <a:rPr lang="es-ES" sz="2400" dirty="0" err="1">
                <a:solidFill>
                  <a:schemeClr val="bg1"/>
                </a:solidFill>
              </a:rPr>
              <a:t>python</a:t>
            </a:r>
            <a:r>
              <a:rPr lang="es-ES" sz="2400" dirty="0">
                <a:solidFill>
                  <a:schemeClr val="bg1"/>
                </a:solidFill>
              </a:rPr>
              <a:t> basada en la enumeración de perfiles de </a:t>
            </a:r>
            <a:r>
              <a:rPr lang="es-ES" sz="2400" dirty="0" err="1">
                <a:solidFill>
                  <a:schemeClr val="bg1"/>
                </a:solidFill>
              </a:rPr>
              <a:t>Linkedin</a:t>
            </a:r>
            <a:r>
              <a:rPr lang="es-ES" sz="240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Tiene dos funcionalidades: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 err="1">
                <a:solidFill>
                  <a:schemeClr val="bg1"/>
                </a:solidFill>
              </a:rPr>
              <a:t>Techspy</a:t>
            </a:r>
            <a:r>
              <a:rPr lang="es-ES" sz="2400" dirty="0">
                <a:solidFill>
                  <a:schemeClr val="bg1"/>
                </a:solidFill>
              </a:rPr>
              <a:t>: Nombre compañía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 err="1">
                <a:solidFill>
                  <a:schemeClr val="bg1"/>
                </a:solidFill>
              </a:rPr>
              <a:t>Empsy</a:t>
            </a:r>
            <a:r>
              <a:rPr lang="es-ES" sz="2400" dirty="0">
                <a:solidFill>
                  <a:schemeClr val="bg1"/>
                </a:solidFill>
              </a:rPr>
              <a:t>: Por </a:t>
            </a:r>
            <a:r>
              <a:rPr lang="es-ES" sz="2400" dirty="0" err="1">
                <a:solidFill>
                  <a:schemeClr val="bg1"/>
                </a:solidFill>
              </a:rPr>
              <a:t>dpto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7B563E-A6C4-43F6-9FDC-64B89D80D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63" y="1149261"/>
            <a:ext cx="5722602" cy="49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783102" y="1294032"/>
            <a:ext cx="928936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Búsqueda </a:t>
            </a:r>
            <a:r>
              <a:rPr lang="es-ES" sz="2400" dirty="0" err="1">
                <a:solidFill>
                  <a:schemeClr val="bg1"/>
                </a:solidFill>
              </a:rPr>
              <a:t>emspy</a:t>
            </a:r>
            <a:r>
              <a:rPr lang="es-ES" sz="2400" dirty="0">
                <a:solidFill>
                  <a:schemeClr val="bg1"/>
                </a:solidFill>
              </a:rPr>
              <a:t> de una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ABFC57-C9E5-43C1-BA63-364ECB2C6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2" y="2001306"/>
            <a:ext cx="9208658" cy="4423056"/>
          </a:xfrm>
          <a:prstGeom prst="rect">
            <a:avLst/>
          </a:prstGeom>
        </p:spPr>
      </p:pic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8D8656DF-99FE-491E-8EB1-D64B9EB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830" y="942279"/>
            <a:ext cx="1149161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70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9" y="1659966"/>
            <a:ext cx="430573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Infoga</a:t>
            </a:r>
            <a:r>
              <a:rPr lang="es-ES" sz="2400" dirty="0">
                <a:solidFill>
                  <a:schemeClr val="bg1"/>
                </a:solidFill>
              </a:rPr>
              <a:t> emplea la indexación motores de búsqueda para obtener cuentas de correo. Se encuentra desarrollada en </a:t>
            </a:r>
            <a:r>
              <a:rPr lang="es-ES" sz="2400" dirty="0" err="1">
                <a:solidFill>
                  <a:schemeClr val="bg1"/>
                </a:solidFill>
              </a:rPr>
              <a:t>python</a:t>
            </a:r>
            <a:r>
              <a:rPr lang="es-ES" sz="2400" dirty="0">
                <a:solidFill>
                  <a:schemeClr val="bg1"/>
                </a:solidFill>
              </a:rPr>
              <a:t> 2.7.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5346453-3BC3-4A97-A902-63BD7D85A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99" y="1180683"/>
            <a:ext cx="5630672" cy="45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4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844529" y="884807"/>
            <a:ext cx="928936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Búsqueda de emails indexados en buscadores</a:t>
            </a:r>
          </a:p>
        </p:txBody>
      </p:sp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8D8656DF-99FE-491E-8EB1-D64B9EB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65" y="1180816"/>
            <a:ext cx="1149161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E9272E-BD92-4C40-8A60-206A945ED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24" y="1659966"/>
            <a:ext cx="5332716" cy="495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2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9" y="1659966"/>
            <a:ext cx="430573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Analizar los metadatos de documentos ofimáticos de activos web de un target.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Identificar nombres de usuarios y cuentas de correo.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FOCA, </a:t>
            </a:r>
            <a:r>
              <a:rPr lang="es-ES" sz="2400" dirty="0" err="1">
                <a:solidFill>
                  <a:schemeClr val="bg1"/>
                </a:solidFill>
              </a:rPr>
              <a:t>Metagoofil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exiftool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RastLeak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www.fwhibbit.es/wp-content/uploads/2018/01/usuarios_metadata.png">
            <a:extLst>
              <a:ext uri="{FF2B5EF4-FFF2-40B4-BE49-F238E27FC236}">
                <a16:creationId xmlns:a16="http://schemas.microsoft.com/office/drawing/2014/main" id="{37EC7FDC-6702-4B94-A9F1-FBFA8E78A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81" y="1221240"/>
            <a:ext cx="4462218" cy="31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de foca 11paths">
            <a:extLst>
              <a:ext uri="{FF2B5EF4-FFF2-40B4-BE49-F238E27FC236}">
                <a16:creationId xmlns:a16="http://schemas.microsoft.com/office/drawing/2014/main" id="{CC22C618-930A-4741-BD3F-559A793B5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11" y="4600543"/>
            <a:ext cx="3467345" cy="19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n relacionada">
            <a:extLst>
              <a:ext uri="{FF2B5EF4-FFF2-40B4-BE49-F238E27FC236}">
                <a16:creationId xmlns:a16="http://schemas.microsoft.com/office/drawing/2014/main" id="{F1C28D6F-AB51-4E5E-B925-D94E508B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333" y="3017936"/>
            <a:ext cx="1149161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59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291983" y="511535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04943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9" y="1659966"/>
            <a:ext cx="430573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/>
                </a:solidFill>
              </a:rPr>
              <a:t>¿Y si la información obtenida ya se encuentra “</a:t>
            </a:r>
            <a:r>
              <a:rPr lang="es-ES" sz="2400" i="1" dirty="0" err="1">
                <a:solidFill>
                  <a:schemeClr val="bg1"/>
                </a:solidFill>
              </a:rPr>
              <a:t>juankeada</a:t>
            </a:r>
            <a:r>
              <a:rPr lang="es-ES" sz="2400" dirty="0">
                <a:solidFill>
                  <a:schemeClr val="bg1"/>
                </a:solidFill>
              </a:rPr>
              <a:t>”?.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/>
                </a:solidFill>
              </a:rPr>
              <a:t>¿Riesgo de que nos veten con soluciones anti-spam o phishing?</a:t>
            </a:r>
          </a:p>
        </p:txBody>
      </p:sp>
      <p:pic>
        <p:nvPicPr>
          <p:cNvPr id="13316" name="Picture 4" descr="Resultado de imagen de meme el negro pensante">
            <a:extLst>
              <a:ext uri="{FF2B5EF4-FFF2-40B4-BE49-F238E27FC236}">
                <a16:creationId xmlns:a16="http://schemas.microsoft.com/office/drawing/2014/main" id="{D8B64370-00EE-48AB-911F-8063FFC09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" r="6575"/>
          <a:stretch/>
        </p:blipFill>
        <p:spPr bwMode="auto">
          <a:xfrm>
            <a:off x="6239448" y="1714500"/>
            <a:ext cx="405516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11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9" y="1659966"/>
            <a:ext cx="430573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Multitud de servicios online para verificar: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</a:rPr>
              <a:t>https://hesidohackeado.com/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</a:rPr>
              <a:t>https://haveibeenpwned.com/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</a:rPr>
              <a:t>https://breachalarm.com/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</a:rPr>
              <a:t>https://hacked-emails.com</a:t>
            </a:r>
          </a:p>
        </p:txBody>
      </p:sp>
      <p:pic>
        <p:nvPicPr>
          <p:cNvPr id="13316" name="Picture 4" descr="Resultado de imagen de meme el negro pensante">
            <a:extLst>
              <a:ext uri="{FF2B5EF4-FFF2-40B4-BE49-F238E27FC236}">
                <a16:creationId xmlns:a16="http://schemas.microsoft.com/office/drawing/2014/main" id="{D8B64370-00EE-48AB-911F-8063FFC09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" r="6575"/>
          <a:stretch/>
        </p:blipFill>
        <p:spPr bwMode="auto">
          <a:xfrm>
            <a:off x="6239448" y="1714500"/>
            <a:ext cx="405516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7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8" y="1121089"/>
            <a:ext cx="8086353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¿Hacerlo a mano? Claro que sí guapi! Larga vida a las </a:t>
            </a:r>
            <a:r>
              <a:rPr lang="es-ES" sz="2400" dirty="0" err="1">
                <a:solidFill>
                  <a:schemeClr val="bg1"/>
                </a:solidFill>
              </a:rPr>
              <a:t>API’s</a:t>
            </a:r>
            <a:r>
              <a:rPr lang="es-ES" sz="2400" dirty="0">
                <a:solidFill>
                  <a:schemeClr val="bg1"/>
                </a:solidFill>
              </a:rPr>
              <a:t>!!!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API </a:t>
            </a:r>
            <a:r>
              <a:rPr lang="es-ES" sz="2400" dirty="0" err="1">
                <a:solidFill>
                  <a:schemeClr val="bg1"/>
                </a:solidFill>
              </a:rPr>
              <a:t>haveIpwned</a:t>
            </a:r>
            <a:r>
              <a:rPr lang="es-ES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C1338C-C92B-4BFD-BA44-987C3284E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0" y="2963975"/>
            <a:ext cx="10436885" cy="22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9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1382730" y="1175208"/>
            <a:ext cx="8212963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¿Hacerlo a mano? Claro que sí guapi! Larga vida a las </a:t>
            </a:r>
            <a:r>
              <a:rPr lang="es-ES" sz="2400" dirty="0" err="1">
                <a:solidFill>
                  <a:schemeClr val="bg1"/>
                </a:solidFill>
              </a:rPr>
              <a:t>API’s</a:t>
            </a:r>
            <a:r>
              <a:rPr lang="es-ES" sz="2400" dirty="0">
                <a:solidFill>
                  <a:schemeClr val="bg1"/>
                </a:solidFill>
              </a:rPr>
              <a:t>!!!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API </a:t>
            </a:r>
            <a:r>
              <a:rPr lang="es-ES" sz="2400" dirty="0" err="1">
                <a:solidFill>
                  <a:schemeClr val="bg1"/>
                </a:solidFill>
              </a:rPr>
              <a:t>hesidohackeado</a:t>
            </a:r>
            <a:r>
              <a:rPr lang="es-ES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7D59C8-EEDF-477E-9114-EF21CB999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10" y="2786508"/>
            <a:ext cx="6898674" cy="32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026939" y="365761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335333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1382730" y="1175208"/>
            <a:ext cx="821296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¿Qué API es más completa? ¿Y si las juntamos? =&gt; </a:t>
            </a:r>
            <a:r>
              <a:rPr lang="es-ES" sz="2400" dirty="0" err="1">
                <a:solidFill>
                  <a:schemeClr val="bg1"/>
                </a:solidFill>
              </a:rPr>
              <a:t>check_hacked</a:t>
            </a:r>
            <a:r>
              <a:rPr lang="es-E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Interactura</a:t>
            </a:r>
            <a:r>
              <a:rPr lang="es-ES" sz="2400" dirty="0">
                <a:solidFill>
                  <a:schemeClr val="bg1"/>
                </a:solidFill>
              </a:rPr>
              <a:t> con las </a:t>
            </a:r>
            <a:r>
              <a:rPr lang="es-ES" sz="2400" dirty="0" err="1">
                <a:solidFill>
                  <a:schemeClr val="bg1"/>
                </a:solidFill>
              </a:rPr>
              <a:t>API’s</a:t>
            </a:r>
            <a:r>
              <a:rPr lang="es-ES" sz="2400" dirty="0">
                <a:solidFill>
                  <a:schemeClr val="bg1"/>
                </a:solidFill>
              </a:rPr>
              <a:t> de </a:t>
            </a:r>
            <a:r>
              <a:rPr lang="es-ES" sz="2400" dirty="0" err="1">
                <a:solidFill>
                  <a:schemeClr val="bg1"/>
                </a:solidFill>
              </a:rPr>
              <a:t>hesidochakeado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haveipnwed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62B07C-840F-42A6-BBBC-BA80639E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973" y="3201363"/>
            <a:ext cx="6458851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1382730" y="1175208"/>
            <a:ext cx="82129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Interactua</a:t>
            </a:r>
            <a:r>
              <a:rPr lang="es-ES" sz="2400" dirty="0">
                <a:solidFill>
                  <a:schemeClr val="bg1"/>
                </a:solidFill>
              </a:rPr>
              <a:t> con las </a:t>
            </a:r>
            <a:r>
              <a:rPr lang="es-ES" sz="2400" dirty="0" err="1">
                <a:solidFill>
                  <a:schemeClr val="bg1"/>
                </a:solidFill>
              </a:rPr>
              <a:t>API’s</a:t>
            </a:r>
            <a:r>
              <a:rPr lang="es-ES" sz="2400" dirty="0">
                <a:solidFill>
                  <a:schemeClr val="bg1"/>
                </a:solidFill>
              </a:rPr>
              <a:t> de </a:t>
            </a:r>
            <a:r>
              <a:rPr lang="es-ES" sz="2400" dirty="0" err="1">
                <a:solidFill>
                  <a:schemeClr val="bg1"/>
                </a:solidFill>
              </a:rPr>
              <a:t>hesidochakeado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haveipnwed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978819-CB72-48FC-A929-665E388DF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698" y="2169706"/>
            <a:ext cx="8212963" cy="43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9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291983" y="511535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2998936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783101" y="1294032"/>
            <a:ext cx="9116273" cy="453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5"/>
              </a:rPr>
              <a:t>https://www.fwhibbit.es/reconocimiento-pasivo-en-un-phishing</a:t>
            </a:r>
            <a:endParaRPr lang="es-ES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6"/>
              </a:rPr>
              <a:t>https://github.com/m4ll0k/Infoga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7"/>
              </a:rPr>
              <a:t>https://github.com/houbbit/haveibeenpwned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8"/>
              </a:rPr>
              <a:t>https://github.com/n4xh4ck5/hesidohackeado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9"/>
              </a:rPr>
              <a:t>https://github.com/initstring/linkedin2username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10"/>
              </a:rPr>
              <a:t>https://github.com/gojhonny/InSpy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3970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Preguntas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tusejemplos.com/wp-content/uploads/2014/12/interrogacion.png">
            <a:extLst>
              <a:ext uri="{FF2B5EF4-FFF2-40B4-BE49-F238E27FC236}">
                <a16:creationId xmlns:a16="http://schemas.microsoft.com/office/drawing/2014/main" id="{B516A1D2-51BB-401B-A1C2-5FA67C738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29" y="4107212"/>
            <a:ext cx="3070442" cy="26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371321-5D60-4088-848F-54ED15FA6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448" y="1187900"/>
            <a:ext cx="5635454" cy="29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Muchas gracias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B0474DA-1473-4D92-A324-40A633A45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38" y="3429000"/>
            <a:ext cx="5210175" cy="25908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CF55A3-139B-4371-BB7A-4EB22AD5C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77" y="1482969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19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2000" b="-6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ECCC679-ED4B-4D30-989E-2ABF38EA06AF}"/>
              </a:ext>
            </a:extLst>
          </p:cNvPr>
          <p:cNvSpPr txBox="1"/>
          <p:nvPr/>
        </p:nvSpPr>
        <p:spPr>
          <a:xfrm>
            <a:off x="1026939" y="365761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rgbClr val="006600"/>
                </a:solidFill>
              </a:rPr>
              <a:t>Whoami</a:t>
            </a:r>
            <a:endParaRPr lang="es-ES" sz="4800" b="1" dirty="0">
              <a:solidFill>
                <a:srgbClr val="0066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rgbClr val="006600"/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rgbClr val="006600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rgbClr val="006600"/>
                </a:solidFill>
              </a:rPr>
              <a:t>Demo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rgbClr val="006600"/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224647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026939" y="365761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Whoami</a:t>
            </a:r>
            <a:endParaRPr lang="es-E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661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1022253" y="225083"/>
            <a:ext cx="321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1. </a:t>
            </a: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061" y="5532154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863227" y="1056079"/>
            <a:ext cx="968550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Senior </a:t>
            </a:r>
            <a:r>
              <a:rPr lang="es-ES" sz="2800" dirty="0" err="1">
                <a:solidFill>
                  <a:schemeClr val="bg1"/>
                </a:solidFill>
              </a:rPr>
              <a:t>Pentester</a:t>
            </a:r>
            <a:r>
              <a:rPr lang="es-ES" sz="2800" dirty="0">
                <a:solidFill>
                  <a:schemeClr val="bg1"/>
                </a:solidFill>
              </a:rPr>
              <a:t> en </a:t>
            </a:r>
            <a:r>
              <a:rPr lang="es-ES" sz="2800" dirty="0" err="1">
                <a:solidFill>
                  <a:schemeClr val="bg1"/>
                </a:solidFill>
              </a:rPr>
              <a:t>ElevanPaths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Cybersecurity</a:t>
            </a:r>
            <a:r>
              <a:rPr lang="es-ES" sz="2800" dirty="0">
                <a:solidFill>
                  <a:schemeClr val="bg1"/>
                </a:solidFill>
              </a:rPr>
              <a:t> Professional </a:t>
            </a:r>
            <a:r>
              <a:rPr lang="es-ES" sz="2800" dirty="0" err="1">
                <a:solidFill>
                  <a:schemeClr val="bg1"/>
                </a:solidFill>
              </a:rPr>
              <a:t>Services</a:t>
            </a:r>
            <a:r>
              <a:rPr lang="es-ES" sz="2800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Máster de Seguridad Informática en Universidad de la Rioja (UNIR).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Grado en Ingeniería en Tecnologías de la Telecomunicación, especialidad en Ingeniería Telemática (UAH).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Coautor en el blog “</a:t>
            </a:r>
            <a:r>
              <a:rPr lang="es-ES" sz="2800" dirty="0" err="1">
                <a:solidFill>
                  <a:schemeClr val="bg1"/>
                </a:solidFill>
              </a:rPr>
              <a:t>Follow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The</a:t>
            </a:r>
            <a:r>
              <a:rPr lang="es-ES" sz="2800" dirty="0">
                <a:solidFill>
                  <a:schemeClr val="bg1"/>
                </a:solidFill>
              </a:rPr>
              <a:t> White </a:t>
            </a:r>
            <a:r>
              <a:rPr lang="es-ES" sz="2800" dirty="0" err="1">
                <a:solidFill>
                  <a:schemeClr val="bg1"/>
                </a:solidFill>
              </a:rPr>
              <a:t>Rabbit</a:t>
            </a:r>
            <a:r>
              <a:rPr lang="es-ES" sz="2800" dirty="0">
                <a:solidFill>
                  <a:schemeClr val="bg1"/>
                </a:solidFill>
              </a:rPr>
              <a:t> (fwhibbit.es)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Twitter: @nachoo_91 /blog @n4xh4ch5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F6FAE0-9244-4A41-9900-A47C476FA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614" y="308047"/>
            <a:ext cx="1621072" cy="1531839"/>
          </a:xfrm>
          <a:prstGeom prst="rect">
            <a:avLst/>
          </a:prstGeom>
        </p:spPr>
      </p:pic>
      <p:pic>
        <p:nvPicPr>
          <p:cNvPr id="1028" name="Picture 4" descr="Resultado de imagen de telefonica">
            <a:extLst>
              <a:ext uri="{FF2B5EF4-FFF2-40B4-BE49-F238E27FC236}">
                <a16:creationId xmlns:a16="http://schemas.microsoft.com/office/drawing/2014/main" id="{A4CF22FC-2E12-497E-9734-5AC97A17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38" y="1670539"/>
            <a:ext cx="2143125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2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026939" y="365761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26569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1992924" y="348435"/>
            <a:ext cx="321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err="1">
                <a:solidFill>
                  <a:schemeClr val="bg1"/>
                </a:solidFill>
              </a:rPr>
              <a:t>Disclamer</a:t>
            </a:r>
            <a:endParaRPr lang="es-ES" sz="48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502" y="460751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701464" y="763934"/>
            <a:ext cx="6512321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La información que se va a mostrar es de carácter público.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Se ofuscará la mayor parte de las ocasiones para no mostrar el origen de la información.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Las técnicas demostradas son para fines académicos, no me hago responsable de su uso para otro fin.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Hack&amp;Learn&amp;Share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s://bolsalogia.files.wordpress.com/2015/11/disclaimer.jpg">
            <a:extLst>
              <a:ext uri="{FF2B5EF4-FFF2-40B4-BE49-F238E27FC236}">
                <a16:creationId xmlns:a16="http://schemas.microsoft.com/office/drawing/2014/main" id="{72EB4EDD-065B-4D5B-B14E-1FBE5A08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84" y="460751"/>
            <a:ext cx="944616" cy="9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.svtcloud.com/wp-content/uploads/2014/10/keepHB.png">
            <a:extLst>
              <a:ext uri="{FF2B5EF4-FFF2-40B4-BE49-F238E27FC236}">
                <a16:creationId xmlns:a16="http://schemas.microsoft.com/office/drawing/2014/main" id="{3EE880EA-9472-4BB5-915C-C43EA34E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41" y="2650950"/>
            <a:ext cx="2234309" cy="273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8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1091776" y="53810"/>
            <a:ext cx="321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557240" y="1355446"/>
            <a:ext cx="573737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Técnica de Ingeniería Social basada en el envío masivo de correos a víctimas potenciales con objeto de acceder a un sitio suplantado con objeto de robar sus credenciales de acceso, información personal,….</a:t>
            </a:r>
          </a:p>
        </p:txBody>
      </p:sp>
      <p:pic>
        <p:nvPicPr>
          <p:cNvPr id="1026" name="Picture 2" descr="Resultado de imagen de phishing">
            <a:extLst>
              <a:ext uri="{FF2B5EF4-FFF2-40B4-BE49-F238E27FC236}">
                <a16:creationId xmlns:a16="http://schemas.microsoft.com/office/drawing/2014/main" id="{620C25BD-CBA8-4065-B57C-75C647D3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9" y="2082018"/>
            <a:ext cx="2970431" cy="31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8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3" y="53810"/>
            <a:ext cx="321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1300920" y="684680"/>
            <a:ext cx="1062579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</a:rPr>
              <a:t>Fases</a:t>
            </a:r>
            <a:r>
              <a:rPr lang="es-ES" sz="2800" dirty="0">
                <a:solidFill>
                  <a:schemeClr val="bg1"/>
                </a:solidFill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4"/>
                </a:solidFill>
              </a:rPr>
              <a:t>Reconocimiento y obtención de información.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1"/>
                </a:solidFill>
              </a:rPr>
              <a:t>Creación de la web suplantada.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1"/>
                </a:solidFill>
              </a:rPr>
              <a:t>Envío masivo de correos.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1"/>
                </a:solidFill>
              </a:rPr>
              <a:t>Gestión de la información almacenada.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Resultado de imagen de phishing santander">
            <a:extLst>
              <a:ext uri="{FF2B5EF4-FFF2-40B4-BE49-F238E27FC236}">
                <a16:creationId xmlns:a16="http://schemas.microsoft.com/office/drawing/2014/main" id="{804A8085-672A-4B8F-83AB-2CAFC0AD8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85" y="4003660"/>
            <a:ext cx="6343401" cy="27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90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783101" y="1294032"/>
            <a:ext cx="5312899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</a:rPr>
              <a:t>RRSS</a:t>
            </a:r>
            <a:r>
              <a:rPr lang="es-ES" sz="2800" dirty="0">
                <a:solidFill>
                  <a:schemeClr val="bg1"/>
                </a:solidFill>
              </a:rPr>
              <a:t>: Especialmente </a:t>
            </a:r>
            <a:r>
              <a:rPr lang="es-ES" sz="2800" dirty="0" err="1">
                <a:solidFill>
                  <a:schemeClr val="bg1"/>
                </a:solidFill>
              </a:rPr>
              <a:t>Linkedin</a:t>
            </a:r>
            <a:r>
              <a:rPr lang="es-ES" sz="2800" dirty="0">
                <a:solidFill>
                  <a:schemeClr val="bg1"/>
                </a:solidFill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 err="1">
                <a:solidFill>
                  <a:schemeClr val="bg1"/>
                </a:solidFill>
              </a:rPr>
              <a:t>InSpy</a:t>
            </a:r>
            <a:r>
              <a:rPr lang="es-ES" sz="2800" dirty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1"/>
                </a:solidFill>
              </a:rPr>
              <a:t>Linkedin2username.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 err="1">
                <a:solidFill>
                  <a:schemeClr val="bg1"/>
                </a:solidFill>
              </a:rPr>
              <a:t>ScrapedIn</a:t>
            </a:r>
            <a:endParaRPr lang="es-E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</a:rPr>
              <a:t>Indexación</a:t>
            </a:r>
            <a:r>
              <a:rPr lang="es-ES" sz="2800" dirty="0">
                <a:solidFill>
                  <a:schemeClr val="bg1"/>
                </a:solidFill>
              </a:rPr>
              <a:t> de resultados en buscadores: </a:t>
            </a:r>
            <a:r>
              <a:rPr lang="es-ES" sz="2800" dirty="0" err="1">
                <a:solidFill>
                  <a:schemeClr val="bg1"/>
                </a:solidFill>
              </a:rPr>
              <a:t>Infoga</a:t>
            </a:r>
            <a:endParaRPr lang="es-E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</a:rPr>
              <a:t>Metadatos</a:t>
            </a:r>
            <a:r>
              <a:rPr lang="es-ES" sz="2800" dirty="0">
                <a:solidFill>
                  <a:schemeClr val="bg1"/>
                </a:solidFill>
              </a:rPr>
              <a:t>: FOCA, </a:t>
            </a:r>
            <a:r>
              <a:rPr lang="es-ES" sz="2800" dirty="0" err="1">
                <a:solidFill>
                  <a:schemeClr val="bg1"/>
                </a:solidFill>
              </a:rPr>
              <a:t>metagoofil</a:t>
            </a:r>
            <a:r>
              <a:rPr lang="es-ES" sz="2800" dirty="0">
                <a:solidFill>
                  <a:schemeClr val="bg1"/>
                </a:solidFill>
              </a:rPr>
              <a:t>, </a:t>
            </a:r>
            <a:r>
              <a:rPr lang="es-ES" sz="2800" dirty="0" err="1">
                <a:solidFill>
                  <a:schemeClr val="bg1"/>
                </a:solidFill>
              </a:rPr>
              <a:t>RastLeak</a:t>
            </a:r>
            <a:r>
              <a:rPr lang="es-ES" sz="2800" dirty="0">
                <a:solidFill>
                  <a:schemeClr val="bg1"/>
                </a:solidFill>
              </a:rPr>
              <a:t>,…</a:t>
            </a:r>
          </a:p>
        </p:txBody>
      </p:sp>
      <p:pic>
        <p:nvPicPr>
          <p:cNvPr id="3074" name="Picture 2" descr="Resultado de imagen de RRSS">
            <a:extLst>
              <a:ext uri="{FF2B5EF4-FFF2-40B4-BE49-F238E27FC236}">
                <a16:creationId xmlns:a16="http://schemas.microsoft.com/office/drawing/2014/main" id="{E5EF2318-DEDE-4EBF-AC6B-BA73A522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5" y="1631309"/>
            <a:ext cx="2352801" cy="214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google bing">
            <a:extLst>
              <a:ext uri="{FF2B5EF4-FFF2-40B4-BE49-F238E27FC236}">
                <a16:creationId xmlns:a16="http://schemas.microsoft.com/office/drawing/2014/main" id="{A12F5012-6F01-43A9-9317-C490AE5A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5" y="4681440"/>
            <a:ext cx="2712367" cy="152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1516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578</Words>
  <Application>Microsoft Office PowerPoint</Application>
  <PresentationFormat>Panorámica</PresentationFormat>
  <Paragraphs>102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Tema de Office</vt:lpstr>
      <vt:lpstr>Reconocimiento pasivo en un phishing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Nacho</dc:creator>
  <cp:lastModifiedBy>Nacho</cp:lastModifiedBy>
  <cp:revision>42</cp:revision>
  <dcterms:created xsi:type="dcterms:W3CDTF">2018-04-11T17:43:20Z</dcterms:created>
  <dcterms:modified xsi:type="dcterms:W3CDTF">2018-04-12T21:43:56Z</dcterms:modified>
</cp:coreProperties>
</file>